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9"/>
  </p:notesMasterIdLst>
  <p:handoutMasterIdLst>
    <p:handoutMasterId r:id="rId40"/>
  </p:handout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10" r:id="rId9"/>
    <p:sldId id="325" r:id="rId10"/>
    <p:sldId id="311" r:id="rId11"/>
    <p:sldId id="312" r:id="rId12"/>
    <p:sldId id="313" r:id="rId13"/>
    <p:sldId id="314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6" r:id="rId23"/>
    <p:sldId id="327" r:id="rId24"/>
    <p:sldId id="328" r:id="rId25"/>
    <p:sldId id="315" r:id="rId26"/>
    <p:sldId id="316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52C"/>
    <a:srgbClr val="FF0000"/>
    <a:srgbClr val="3E6EDA"/>
    <a:srgbClr val="7598E5"/>
    <a:srgbClr val="5883DF"/>
    <a:srgbClr val="8FABE9"/>
    <a:srgbClr val="1E2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78" autoAdjust="0"/>
    <p:restoredTop sz="99635" autoAdjust="0"/>
  </p:normalViewPr>
  <p:slideViewPr>
    <p:cSldViewPr>
      <p:cViewPr varScale="1">
        <p:scale>
          <a:sx n="30" d="100"/>
          <a:sy n="30" d="100"/>
        </p:scale>
        <p:origin x="-78" y="-1806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597D7-AD9D-4E68-8814-045E855FB662}" type="datetimeFigureOut">
              <a:rPr lang="en-US" smtClean="0"/>
              <a:pPr/>
              <a:t>4/12/2008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978B6-ECA2-4815-8FB1-1112A0609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978B6-ECA2-4815-8FB1-1112A060958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978B6-ECA2-4815-8FB1-1112A060958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978B6-ECA2-4815-8FB1-1112A060958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978B6-ECA2-4815-8FB1-1112A060958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24556010" y="3960055"/>
            <a:ext cx="1892949" cy="38826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1632" y="776289"/>
            <a:ext cx="24188736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1632" y="2250280"/>
            <a:ext cx="24188736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114800" y="6012657"/>
            <a:ext cx="17373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14800" y="5650705"/>
            <a:ext cx="17373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5176741" y="5752308"/>
            <a:ext cx="15087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345400" y="381000"/>
            <a:ext cx="571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81000"/>
            <a:ext cx="18745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7494"/>
            <a:ext cx="246888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82808"/>
            <a:ext cx="24688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374368" y="6480048"/>
            <a:ext cx="6400800" cy="301752"/>
          </a:xfrm>
        </p:spPr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80970"/>
            <a:ext cx="12780168" cy="300831"/>
          </a:xfrm>
        </p:spPr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21102" y="7035"/>
            <a:ext cx="27389796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24556010" y="-984738"/>
            <a:ext cx="1892949" cy="38826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66896" y="6477000"/>
            <a:ext cx="6400800" cy="304800"/>
          </a:xfrm>
        </p:spPr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58128" y="6480970"/>
            <a:ext cx="12780168" cy="300831"/>
          </a:xfrm>
        </p:spPr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353168" y="809625"/>
            <a:ext cx="1508760" cy="300831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19406384" y="9381"/>
            <a:ext cx="80185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5"/>
            <a:ext cx="27410898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5"/>
            <a:ext cx="21717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33536"/>
            <a:ext cx="11658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22438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722438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400800" cy="301752"/>
          </a:xfrm>
        </p:spPr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480969"/>
            <a:ext cx="12780168" cy="301752"/>
          </a:xfrm>
        </p:spPr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768560" y="6480969"/>
            <a:ext cx="1508760" cy="301752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94" y="290732"/>
            <a:ext cx="3200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5018" y="290732"/>
            <a:ext cx="1743072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095018" y="3427124"/>
            <a:ext cx="1743072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66690" y="290732"/>
            <a:ext cx="2057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6690" y="3427124"/>
            <a:ext cx="2057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391656" cy="301752"/>
          </a:xfrm>
        </p:spPr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480969"/>
            <a:ext cx="12783312" cy="301752"/>
          </a:xfrm>
        </p:spPr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768560" y="6483096"/>
            <a:ext cx="1508760" cy="301752"/>
          </a:xfrm>
        </p:spPr>
        <p:txBody>
          <a:bodyPr/>
          <a:lstStyle>
            <a:lvl1pPr algn="ctr">
              <a:defRPr/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400800" cy="301752"/>
          </a:xfrm>
        </p:spPr>
        <p:txBody>
          <a:bodyPr/>
          <a:lstStyle/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71600" y="6481891"/>
            <a:ext cx="12780168" cy="300831"/>
          </a:xfrm>
        </p:spPr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768560" y="6480969"/>
            <a:ext cx="1508760" cy="301752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367664"/>
            <a:ext cx="2743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407568" y="367664"/>
            <a:ext cx="7315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53750" y="320040"/>
            <a:ext cx="1582826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836928" y="6556248"/>
            <a:ext cx="6400800" cy="301752"/>
          </a:xfrm>
        </p:spPr>
        <p:txBody>
          <a:bodyPr/>
          <a:lstStyle>
            <a:lvl1pPr>
              <a:defRPr sz="900"/>
            </a:lvl1pPr>
          </a:lstStyle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7568" y="6556248"/>
            <a:ext cx="15429360" cy="301752"/>
          </a:xfrm>
        </p:spPr>
        <p:txBody>
          <a:bodyPr/>
          <a:lstStyle>
            <a:lvl1pPr>
              <a:defRPr sz="900"/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231728" y="6556248"/>
            <a:ext cx="1508760" cy="301752"/>
          </a:xfrm>
        </p:spPr>
        <p:txBody>
          <a:bodyPr/>
          <a:lstStyle>
            <a:lvl1pPr>
              <a:defRPr sz="900"/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50896"/>
            <a:ext cx="2743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14711" y="373966"/>
            <a:ext cx="2200046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5867400"/>
            <a:ext cx="2200046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324576" y="6556248"/>
            <a:ext cx="6309360" cy="301752"/>
          </a:xfrm>
        </p:spPr>
        <p:txBody>
          <a:bodyPr/>
          <a:lstStyle>
            <a:lvl1pPr>
              <a:defRPr sz="900"/>
            </a:lvl1pPr>
          </a:lstStyle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1296" y="6557169"/>
            <a:ext cx="14844216" cy="301752"/>
          </a:xfrm>
        </p:spPr>
        <p:txBody>
          <a:bodyPr/>
          <a:lstStyle>
            <a:lvl1pPr>
              <a:defRPr sz="900"/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651576" y="6556248"/>
            <a:ext cx="1097280" cy="301752"/>
          </a:xfrm>
        </p:spPr>
        <p:txBody>
          <a:bodyPr/>
          <a:lstStyle>
            <a:lvl1pPr algn="ctr">
              <a:defRPr sz="900"/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21102" y="14069"/>
            <a:ext cx="27389796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5"/>
            <a:ext cx="27410898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9406384" y="4948410"/>
            <a:ext cx="80185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71600" y="267494"/>
            <a:ext cx="24688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71600" y="1882808"/>
            <a:ext cx="24688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4374368" y="6480969"/>
            <a:ext cx="6400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F6BCBE8-30B0-4476-8762-9236B142003A}" type="datetimeFigureOut">
              <a:rPr lang="en-US" smtClean="0"/>
              <a:pPr/>
              <a:t>4/12/2008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71600" y="6481891"/>
            <a:ext cx="12780168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2768560" y="6480969"/>
            <a:ext cx="15087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2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44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7239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75232" t="61471" r="17188" b="18750"/>
          <a:stretch>
            <a:fillRect/>
          </a:stretch>
        </p:blipFill>
        <p:spPr bwMode="auto">
          <a:xfrm>
            <a:off x="11582400" y="1371600"/>
            <a:ext cx="4038600" cy="421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10363200" y="5791200"/>
            <a:ext cx="6357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fornian FB" pitchFamily="18" charset="0"/>
              </a:rPr>
              <a:t>Kurt </a:t>
            </a:r>
            <a:r>
              <a:rPr lang="en-US" sz="3200" dirty="0" err="1" smtClean="0">
                <a:latin typeface="Californian FB" pitchFamily="18" charset="0"/>
              </a:rPr>
              <a:t>Krasavage</a:t>
            </a:r>
            <a:r>
              <a:rPr lang="en-US" sz="3200" dirty="0" smtClean="0">
                <a:latin typeface="Californian FB" pitchFamily="18" charset="0"/>
              </a:rPr>
              <a:t>       Structural Option</a:t>
            </a:r>
            <a:endParaRPr lang="en-US" sz="3200" dirty="0">
              <a:latin typeface="Californian FB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39600" y="5334000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fornian FB" pitchFamily="18" charset="0"/>
              </a:rPr>
              <a:t>Chevy Chase, Maryland</a:t>
            </a:r>
            <a:endParaRPr lang="en-US" sz="2400" dirty="0">
              <a:latin typeface="Californian FB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258800" y="60198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25000" y="0"/>
            <a:ext cx="8067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nard MT Condensed" pitchFamily="18" charset="0"/>
              </a:rPr>
              <a:t>Wisconsin Place Residential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611600" y="-7848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76600" y="0"/>
            <a:ext cx="319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20600" y="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Layout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5200" y="609600"/>
            <a:ext cx="5580945" cy="58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533400"/>
            <a:ext cx="1179576" cy="153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533401"/>
            <a:ext cx="108014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533400"/>
            <a:ext cx="1118303" cy="139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533400"/>
            <a:ext cx="111573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2209800"/>
            <a:ext cx="117858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2209800"/>
            <a:ext cx="1143000" cy="133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2133600"/>
            <a:ext cx="117858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2209800"/>
            <a:ext cx="119134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9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810000"/>
            <a:ext cx="112698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67200" y="3733800"/>
            <a:ext cx="125220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3733800"/>
            <a:ext cx="131481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0400" y="3733800"/>
            <a:ext cx="125220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71800" y="5486400"/>
            <a:ext cx="110923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72" name="Picture 2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91000" y="5486400"/>
            <a:ext cx="12649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5486400"/>
            <a:ext cx="12649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86600" y="5410200"/>
            <a:ext cx="7192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4"/>
          <a:srcRect l="9375" t="13281" r="54063" b="9375"/>
          <a:stretch>
            <a:fillRect/>
          </a:stretch>
        </p:blipFill>
        <p:spPr bwMode="auto">
          <a:xfrm>
            <a:off x="10591800" y="609600"/>
            <a:ext cx="6934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Proposed Layout 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658600" y="0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Floor-to-Floor Heights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5200" y="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13438" t="14844" r="63750" b="14844"/>
          <a:stretch>
            <a:fillRect/>
          </a:stretch>
        </p:blipFill>
        <p:spPr bwMode="auto">
          <a:xfrm>
            <a:off x="3429000" y="762000"/>
            <a:ext cx="4572000" cy="5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 l="20937" t="18061" r="71251" b="17372"/>
          <a:stretch>
            <a:fillRect/>
          </a:stretch>
        </p:blipFill>
        <p:spPr bwMode="auto">
          <a:xfrm>
            <a:off x="12877800" y="685800"/>
            <a:ext cx="1828800" cy="604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b="1" dirty="0" smtClean="0">
                <a:solidFill>
                  <a:srgbClr val="FFFF00"/>
                </a:solidFill>
              </a:rPr>
              <a:t>Building Dimensions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38600" y="-182880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81000"/>
            <a:ext cx="5562600" cy="610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b="1" dirty="0" smtClean="0">
                <a:solidFill>
                  <a:srgbClr val="FFFF00"/>
                </a:solidFill>
              </a:rPr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658600" y="0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8600" y="-182880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7600" y="685800"/>
            <a:ext cx="4774156" cy="580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962400" y="0"/>
            <a:ext cx="319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609600"/>
            <a:ext cx="5105400" cy="583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-8458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658600" y="0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8600" y="-182880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0"/>
            <a:ext cx="319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5" name="Picture 14" descr="Final Thesis Report 022.jpg"/>
          <p:cNvPicPr>
            <a:picLocks noChangeAspect="1"/>
          </p:cNvPicPr>
          <p:nvPr/>
        </p:nvPicPr>
        <p:blipFill>
          <a:blip r:embed="rId3" cstate="print"/>
          <a:srcRect t="2564"/>
          <a:stretch>
            <a:fillRect/>
          </a:stretch>
        </p:blipFill>
        <p:spPr>
          <a:xfrm rot="5400000">
            <a:off x="4275221" y="449179"/>
            <a:ext cx="2727158" cy="3657600"/>
          </a:xfrm>
          <a:prstGeom prst="rect">
            <a:avLst/>
          </a:prstGeom>
        </p:spPr>
      </p:pic>
      <p:pic>
        <p:nvPicPr>
          <p:cNvPr id="17" name="Picture 16" descr="Final Thesis Report 023.jpg"/>
          <p:cNvPicPr>
            <a:picLocks noChangeAspect="1"/>
          </p:cNvPicPr>
          <p:nvPr/>
        </p:nvPicPr>
        <p:blipFill>
          <a:blip r:embed="rId4"/>
          <a:srcRect t="1846" b="718"/>
          <a:stretch>
            <a:fillRect/>
          </a:stretch>
        </p:blipFill>
        <p:spPr>
          <a:xfrm rot="16200000">
            <a:off x="4277958" y="3113443"/>
            <a:ext cx="2743200" cy="3679115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 l="25000" t="9375" r="52813" b="21875"/>
          <a:stretch>
            <a:fillRect/>
          </a:stretch>
        </p:blipFill>
        <p:spPr bwMode="auto">
          <a:xfrm>
            <a:off x="10972800" y="609600"/>
            <a:ext cx="4876800" cy="60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Oval 26"/>
          <p:cNvSpPr/>
          <p:nvPr/>
        </p:nvSpPr>
        <p:spPr>
          <a:xfrm>
            <a:off x="3505200" y="1600200"/>
            <a:ext cx="6858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96000" y="1219200"/>
            <a:ext cx="6858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191000" y="5867400"/>
            <a:ext cx="6858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734800" y="3657600"/>
            <a:ext cx="76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27" grpId="0" animBg="1"/>
      <p:bldP spid="28" grpId="0" animBg="1"/>
      <p:bldP spid="29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200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28600"/>
            <a:ext cx="514632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 l="17089" t="18873" r="64375" b="22953"/>
          <a:stretch>
            <a:fillRect/>
          </a:stretch>
        </p:blipFill>
        <p:spPr bwMode="auto">
          <a:xfrm>
            <a:off x="11353800" y="0"/>
            <a:ext cx="5334000" cy="66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200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876800" y="6096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Studio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0" y="381000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1- Bedroom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 l="10000" t="28125" r="63438" b="44531"/>
          <a:stretch>
            <a:fillRect/>
          </a:stretch>
        </p:blipFill>
        <p:spPr bwMode="auto">
          <a:xfrm>
            <a:off x="2895600" y="1600200"/>
            <a:ext cx="5116286" cy="21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14987" t="25781" r="67188" b="29688"/>
          <a:stretch>
            <a:fillRect/>
          </a:stretch>
        </p:blipFill>
        <p:spPr bwMode="auto">
          <a:xfrm>
            <a:off x="10972800" y="1066800"/>
            <a:ext cx="5562600" cy="555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867400" y="25908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500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20800" y="3124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712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Enlarged View of Typical Apartments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5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47800" y="-90678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14800" y="457200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- Bedroom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0" y="685800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- Bedroom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l="4893" t="22389" r="55000" b="33573"/>
          <a:stretch>
            <a:fillRect/>
          </a:stretch>
        </p:blipFill>
        <p:spPr bwMode="auto">
          <a:xfrm>
            <a:off x="2895600" y="1828800"/>
            <a:ext cx="589884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rcRect l="10937" t="21849" r="60938" b="34375"/>
          <a:stretch>
            <a:fillRect/>
          </a:stretch>
        </p:blipFill>
        <p:spPr bwMode="auto">
          <a:xfrm>
            <a:off x="10439400" y="1524000"/>
            <a:ext cx="697624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3124200" y="3200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600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30400" y="38100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Enlarged View of Typical Apartments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91000" y="457200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2- Bedroom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0" y="381000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2- Bedroom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6875" t="22183" r="55312" b="28383"/>
          <a:stretch>
            <a:fillRect/>
          </a:stretch>
        </p:blipFill>
        <p:spPr bwMode="auto">
          <a:xfrm>
            <a:off x="9448800" y="1371600"/>
            <a:ext cx="845151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 l="17187" t="23438" r="65725" b="26565"/>
          <a:stretch>
            <a:fillRect/>
          </a:stretch>
        </p:blipFill>
        <p:spPr bwMode="auto">
          <a:xfrm>
            <a:off x="3124200" y="1371600"/>
            <a:ext cx="43643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l="15124" t="12810" r="62187" b="17187"/>
          <a:stretch>
            <a:fillRect/>
          </a:stretch>
        </p:blipFill>
        <p:spPr bwMode="auto">
          <a:xfrm>
            <a:off x="3352800" y="1447800"/>
            <a:ext cx="3962400" cy="48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4038600" y="457200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3- Bedroom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2819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1400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77400" y="3200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1062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58400" y="-2743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 S.F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49530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712 S.F.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Enlarged View of Typical Apartments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5" grpId="0"/>
      <p:bldP spid="15" grpId="1"/>
      <p:bldP spid="20" grpId="0"/>
      <p:bldP spid="21" grpId="0"/>
      <p:bldP spid="22" grpId="0"/>
      <p:bldP spid="22" grpId="1"/>
      <p:bldP spid="23" grpId="0"/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33400" y="-75438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0" y="381000"/>
            <a:ext cx="8513597" cy="454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219200"/>
            <a:ext cx="1893584" cy="125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648200"/>
            <a:ext cx="1858781" cy="11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962400"/>
            <a:ext cx="1733929" cy="185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2057400"/>
            <a:ext cx="1600200" cy="171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876800" y="914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Composite Deck w/ Non-Composite Steel Framing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3200" y="381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Post-Tensioned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0" y="3124200"/>
            <a:ext cx="3221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Two-way Flat Plate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8800" y="3962400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Girder-Slab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639800" y="4648200"/>
            <a:ext cx="914400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lum contrast="-40000"/>
          </a:blip>
          <a:srcRect l="75232" t="61471" r="17188" b="18750"/>
          <a:stretch>
            <a:fillRect/>
          </a:stretch>
        </p:blipFill>
        <p:spPr bwMode="auto">
          <a:xfrm>
            <a:off x="13335000" y="1295400"/>
            <a:ext cx="4953000" cy="516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3" name="Rectangle 12"/>
          <p:cNvSpPr/>
          <p:nvPr/>
        </p:nvSpPr>
        <p:spPr>
          <a:xfrm>
            <a:off x="9144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430000" y="304800"/>
            <a:ext cx="4963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Presentation Outline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20200" y="1905000"/>
            <a:ext cx="5486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Building Overview</a:t>
            </a:r>
          </a:p>
          <a:p>
            <a:pPr>
              <a:buFontTx/>
              <a:buChar char="-"/>
            </a:pPr>
            <a:r>
              <a:rPr lang="en-US" sz="3200" dirty="0" smtClean="0"/>
              <a:t> Thesis Objective</a:t>
            </a:r>
          </a:p>
          <a:p>
            <a:pPr>
              <a:buFontTx/>
              <a:buChar char="-"/>
            </a:pPr>
            <a:r>
              <a:rPr lang="en-US" sz="3200" dirty="0" smtClean="0"/>
              <a:t> Architectural Breadth Study</a:t>
            </a:r>
          </a:p>
          <a:p>
            <a:pPr>
              <a:buFontTx/>
              <a:buChar char="-"/>
            </a:pPr>
            <a:r>
              <a:rPr lang="en-US" sz="3200" dirty="0" smtClean="0"/>
              <a:t> Structural Depth Study</a:t>
            </a:r>
          </a:p>
          <a:p>
            <a:pPr>
              <a:buFontTx/>
              <a:buChar char="-"/>
            </a:pPr>
            <a:r>
              <a:rPr lang="en-US" sz="3200" dirty="0" smtClean="0"/>
              <a:t> Construction Breadth Study</a:t>
            </a:r>
          </a:p>
          <a:p>
            <a:pPr>
              <a:buFontTx/>
              <a:buChar char="-"/>
            </a:pPr>
            <a:r>
              <a:rPr lang="en-US" sz="3200" dirty="0" smtClean="0"/>
              <a:t> Summary and </a:t>
            </a:r>
            <a:r>
              <a:rPr lang="en-US" sz="3200" dirty="0" smtClean="0"/>
              <a:t>Conclusions</a:t>
            </a:r>
          </a:p>
          <a:p>
            <a:pPr>
              <a:buFontTx/>
              <a:buChar char="-"/>
            </a:pPr>
            <a:r>
              <a:rPr lang="en-US" sz="3200" dirty="0" smtClean="0"/>
              <a:t> </a:t>
            </a:r>
            <a:r>
              <a:rPr lang="en-US" sz="3200" dirty="0" smtClean="0"/>
              <a:t>Acknowledgements</a:t>
            </a:r>
            <a:endParaRPr lang="en-US" sz="3200" dirty="0" smtClean="0"/>
          </a:p>
          <a:p>
            <a:pPr>
              <a:buFontTx/>
              <a:buChar char="-"/>
            </a:pPr>
            <a:r>
              <a:rPr lang="en-US" sz="3200" dirty="0" smtClean="0"/>
              <a:t>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81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066800"/>
            <a:ext cx="61668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4343400" y="381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Girder-Slab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39600" y="381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Advantages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00" y="1295400"/>
            <a:ext cx="815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Low floor-to-floor heights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Super-fast structure and building completion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Reduced building structure weight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Limited weather impact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Limited on-site labor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Reduced on-site overhead costs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990600"/>
            <a:ext cx="3810000" cy="212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971800" y="177225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Precast Hollow Core Planks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4419600"/>
            <a:ext cx="4038600" cy="171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200400" y="34290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Supporting D-Beams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/>
          <a:srcRect l="17705" t="18032" r="61967" b="22131"/>
          <a:stretch>
            <a:fillRect/>
          </a:stretch>
        </p:blipFill>
        <p:spPr bwMode="auto">
          <a:xfrm>
            <a:off x="10591800" y="0"/>
            <a:ext cx="5867400" cy="690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10820400" y="228600"/>
            <a:ext cx="6096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820400" y="76200"/>
            <a:ext cx="6096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820400" y="152400"/>
            <a:ext cx="6096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820400" y="304800"/>
            <a:ext cx="6096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820400" y="381000"/>
            <a:ext cx="6096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820400" y="76200"/>
            <a:ext cx="45719" cy="381000"/>
          </a:xfrm>
          <a:prstGeom prst="rect">
            <a:avLst/>
          </a:prstGeom>
          <a:solidFill>
            <a:srgbClr val="DFE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430000" y="76200"/>
            <a:ext cx="45719" cy="381000"/>
          </a:xfrm>
          <a:prstGeom prst="rect">
            <a:avLst/>
          </a:prstGeom>
          <a:solidFill>
            <a:srgbClr val="DFE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22" grpId="0" animBg="1"/>
      <p:bldP spid="23" grpId="0" animBg="1"/>
      <p:bldP spid="25" grpId="0" animBg="1"/>
      <p:bldP spid="27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photo_gall_left_wing_frame.jpg"/>
          <p:cNvPicPr>
            <a:picLocks noChangeAspect="1"/>
          </p:cNvPicPr>
          <p:nvPr/>
        </p:nvPicPr>
        <p:blipFill>
          <a:blip r:embed="rId3">
            <a:lum contrast="-40000"/>
          </a:blip>
          <a:stretch>
            <a:fillRect/>
          </a:stretch>
        </p:blipFill>
        <p:spPr>
          <a:xfrm>
            <a:off x="4038600" y="2667000"/>
            <a:ext cx="5252340" cy="35052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0" y="-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 l="18125" t="14844" r="71875" b="21094"/>
          <a:stretch>
            <a:fillRect/>
          </a:stretch>
        </p:blipFill>
        <p:spPr bwMode="auto">
          <a:xfrm>
            <a:off x="12496800" y="457200"/>
            <a:ext cx="2438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12496800" y="533400"/>
            <a:ext cx="45719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2832081" y="533400"/>
            <a:ext cx="45719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136881" y="533400"/>
            <a:ext cx="45719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496800" y="533400"/>
            <a:ext cx="685800" cy="4571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496800" y="914400"/>
            <a:ext cx="685800" cy="4571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496800" y="838200"/>
            <a:ext cx="6858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496800" y="762000"/>
            <a:ext cx="6858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2496800" y="685800"/>
            <a:ext cx="6858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496800" y="609600"/>
            <a:ext cx="6858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2496800" y="533400"/>
            <a:ext cx="685800" cy="76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276600" y="1981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Girders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76600" y="34290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Beams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0400" y="4038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W16X31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3200400" y="27432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W24X68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2667000" y="5410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W12X40 through W12X120</a:t>
            </a:r>
            <a:endParaRPr lang="en-US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3200400" y="4724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Columns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67200" y="609601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Main Roof Fra</a:t>
            </a:r>
            <a:r>
              <a:rPr lang="en-US" sz="3200" dirty="0" smtClean="0">
                <a:solidFill>
                  <a:srgbClr val="FF0000"/>
                </a:solidFill>
              </a:rPr>
              <a:t>ming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/>
      <p:bldP spid="48" grpId="0"/>
      <p:bldP spid="50" grpId="0"/>
      <p:bldP spid="51" grpId="0"/>
      <p:bldP spid="52" grpId="0"/>
      <p:bldP spid="53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685800" y="-8915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67000" y="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 Wind Distribution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15600" y="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 Wind Distribution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/>
          <a:srcRect l="80312" t="23437" r="8438" b="41406"/>
          <a:stretch>
            <a:fillRect/>
          </a:stretch>
        </p:blipFill>
        <p:spPr bwMode="auto">
          <a:xfrm>
            <a:off x="2971800" y="762000"/>
            <a:ext cx="48006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/>
          <a:srcRect l="5423" t="2847" r="7804" b="1771"/>
          <a:stretch>
            <a:fillRect/>
          </a:stretch>
        </p:blipFill>
        <p:spPr bwMode="auto">
          <a:xfrm rot="5400000">
            <a:off x="10477500" y="1181101"/>
            <a:ext cx="60960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4495800" y="6400800"/>
            <a:ext cx="16002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649200" y="6400800"/>
            <a:ext cx="1676400" cy="381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401800" y="6400800"/>
            <a:ext cx="1828800" cy="381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72200" y="6400800"/>
            <a:ext cx="16002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19800" y="-76962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67000" y="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 Seismic Distribution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15600" y="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</a:t>
            </a:r>
            <a:r>
              <a:rPr lang="en-US" sz="3200" dirty="0" smtClean="0">
                <a:solidFill>
                  <a:srgbClr val="FF0000"/>
                </a:solidFill>
              </a:rPr>
              <a:t>Building Seismic </a:t>
            </a:r>
            <a:r>
              <a:rPr lang="en-US" sz="3200" dirty="0" smtClean="0">
                <a:solidFill>
                  <a:srgbClr val="FF0000"/>
                </a:solidFill>
              </a:rPr>
              <a:t>Distribution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942" t="1755" r="1997" b="1754"/>
          <a:stretch>
            <a:fillRect/>
          </a:stretch>
        </p:blipFill>
        <p:spPr bwMode="auto">
          <a:xfrm>
            <a:off x="10439400" y="685800"/>
            <a:ext cx="6934200" cy="370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/>
          <a:srcRect l="56562" t="22656" r="17188" b="39844"/>
          <a:stretch>
            <a:fillRect/>
          </a:stretch>
        </p:blipFill>
        <p:spPr bwMode="auto">
          <a:xfrm>
            <a:off x="2667000" y="685800"/>
            <a:ext cx="640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5773400" y="4114800"/>
            <a:ext cx="1524000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20000" y="4114800"/>
            <a:ext cx="1524000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0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24200" y="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Braced Frames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East – West Direction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8600" y="-182880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7600" y="685800"/>
            <a:ext cx="4774156" cy="580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val 22"/>
          <p:cNvSpPr/>
          <p:nvPr/>
        </p:nvSpPr>
        <p:spPr>
          <a:xfrm>
            <a:off x="14706600" y="3124200"/>
            <a:ext cx="3810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4782800" y="533400"/>
            <a:ext cx="381000" cy="1371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 r="3056"/>
          <a:stretch>
            <a:fillRect/>
          </a:stretch>
        </p:blipFill>
        <p:spPr bwMode="auto">
          <a:xfrm>
            <a:off x="2667000" y="1752600"/>
            <a:ext cx="63246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Oval 25"/>
          <p:cNvSpPr/>
          <p:nvPr/>
        </p:nvSpPr>
        <p:spPr>
          <a:xfrm>
            <a:off x="3352800" y="1676400"/>
            <a:ext cx="609600" cy="3733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696200" y="1905000"/>
            <a:ext cx="609600" cy="3429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05800" y="2057400"/>
            <a:ext cx="685800" cy="3276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4630400" y="5334000"/>
            <a:ext cx="5334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10200" y="1676400"/>
            <a:ext cx="990600" cy="3657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667000" y="1676400"/>
            <a:ext cx="609600" cy="3733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76600" y="0"/>
            <a:ext cx="4352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Braced Frames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North - South Direction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8600" y="-182880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7600" y="685800"/>
            <a:ext cx="4774156" cy="580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349375"/>
            <a:ext cx="1343667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Oval 32"/>
          <p:cNvSpPr/>
          <p:nvPr/>
        </p:nvSpPr>
        <p:spPr>
          <a:xfrm>
            <a:off x="14173200" y="3581400"/>
            <a:ext cx="9906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5163800" y="3581400"/>
            <a:ext cx="9906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447800"/>
            <a:ext cx="144611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Braced Frames</a:t>
            </a:r>
          </a:p>
          <a:p>
            <a:r>
              <a:rPr lang="en-US" sz="3200" dirty="0" smtClean="0"/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8153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76600" y="0"/>
            <a:ext cx="4374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Drift due to Wind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North - South Direction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8600" y="-1828800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Building Dimensions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/>
          <a:srcRect l="1882" r="7770"/>
          <a:stretch>
            <a:fillRect/>
          </a:stretch>
        </p:blipFill>
        <p:spPr bwMode="auto">
          <a:xfrm rot="5400000">
            <a:off x="3733798" y="304800"/>
            <a:ext cx="4267201" cy="640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 l="1596" t="2985" r="5855"/>
          <a:stretch>
            <a:fillRect/>
          </a:stretch>
        </p:blipFill>
        <p:spPr bwMode="auto">
          <a:xfrm rot="5400000">
            <a:off x="11391900" y="1104900"/>
            <a:ext cx="441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1353800" y="0"/>
            <a:ext cx="510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Drift </a:t>
            </a:r>
            <a:r>
              <a:rPr lang="en-US" sz="3200" dirty="0" smtClean="0">
                <a:solidFill>
                  <a:srgbClr val="FF0000"/>
                </a:solidFill>
              </a:rPr>
              <a:t>due to </a:t>
            </a:r>
            <a:r>
              <a:rPr lang="en-US" sz="3200" dirty="0" smtClean="0">
                <a:solidFill>
                  <a:srgbClr val="FF0000"/>
                </a:solidFill>
              </a:rPr>
              <a:t>Wind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East – West Direction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15600" y="-79248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76600" y="762000"/>
            <a:ext cx="4374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Drift due to Seismic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North - South Direction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53800" y="533400"/>
            <a:ext cx="510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Drift </a:t>
            </a:r>
            <a:r>
              <a:rPr lang="en-US" sz="3200" dirty="0" smtClean="0">
                <a:solidFill>
                  <a:srgbClr val="FF0000"/>
                </a:solidFill>
              </a:rPr>
              <a:t>due to </a:t>
            </a:r>
            <a:r>
              <a:rPr lang="en-US" sz="3200" dirty="0" smtClean="0">
                <a:solidFill>
                  <a:srgbClr val="FF0000"/>
                </a:solidFill>
              </a:rPr>
              <a:t>Seismic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East – West Direction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r="6983"/>
          <a:stretch>
            <a:fillRect/>
          </a:stretch>
        </p:blipFill>
        <p:spPr bwMode="auto">
          <a:xfrm rot="5400000">
            <a:off x="4267200" y="1143000"/>
            <a:ext cx="3200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 r="6095"/>
          <a:stretch>
            <a:fillRect/>
          </a:stretch>
        </p:blipFill>
        <p:spPr bwMode="auto">
          <a:xfrm rot="5400000">
            <a:off x="12172307" y="1083923"/>
            <a:ext cx="323978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Structural Depth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193000" y="1765042"/>
            <a:ext cx="4876800" cy="509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Alternate Systems</a:t>
            </a:r>
          </a:p>
          <a:p>
            <a:r>
              <a:rPr lang="en-US" sz="3200" dirty="0" smtClean="0"/>
              <a:t>Overview of Girder-Slab</a:t>
            </a:r>
          </a:p>
          <a:p>
            <a:r>
              <a:rPr lang="en-US" sz="3200" dirty="0" smtClean="0"/>
              <a:t>Floor Framing</a:t>
            </a:r>
          </a:p>
          <a:p>
            <a:r>
              <a:rPr lang="en-US" sz="3200" dirty="0" smtClean="0"/>
              <a:t>Wind Distribution</a:t>
            </a:r>
          </a:p>
          <a:p>
            <a:r>
              <a:rPr lang="en-US" sz="3200" dirty="0" smtClean="0"/>
              <a:t>Seismic Distribution</a:t>
            </a:r>
          </a:p>
          <a:p>
            <a:r>
              <a:rPr lang="en-US" sz="3200" dirty="0" smtClean="0"/>
              <a:t>Braced Frames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Drift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26400" y="457200"/>
            <a:ext cx="4075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Structural Depth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448800" y="-7848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726400" y="17526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Cost Analysis</a:t>
            </a:r>
          </a:p>
          <a:p>
            <a:r>
              <a:rPr lang="en-US" sz="3200" dirty="0" smtClean="0"/>
              <a:t>Scheduling Impacts</a:t>
            </a:r>
          </a:p>
          <a:p>
            <a:r>
              <a:rPr lang="en-US" sz="3200" dirty="0" smtClean="0"/>
              <a:t>Estimated Revenue </a:t>
            </a:r>
            <a:endParaRPr lang="en-US" sz="3200" dirty="0" smtClean="0"/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506200" y="44958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 is approximately 25% more expensive to construct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590335" y="-475535"/>
            <a:ext cx="2666998" cy="605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 l="2381" r="7143"/>
          <a:stretch>
            <a:fillRect/>
          </a:stretch>
        </p:blipFill>
        <p:spPr bwMode="auto">
          <a:xfrm rot="5400000">
            <a:off x="12100091" y="-1660691"/>
            <a:ext cx="2895599" cy="865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352800" y="0"/>
            <a:ext cx="510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 Cost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77600" y="0"/>
            <a:ext cx="510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 Cost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992600" y="2819400"/>
            <a:ext cx="914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0" y="2895600"/>
            <a:ext cx="533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Construction </a:t>
            </a:r>
            <a:r>
              <a:rPr lang="en-US" sz="2000" b="1" dirty="0" smtClean="0">
                <a:solidFill>
                  <a:schemeClr val="bg1"/>
                </a:solidFill>
              </a:rPr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726400" y="457200"/>
            <a:ext cx="5187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Construction Breadth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7" grpId="0"/>
      <p:bldP spid="18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45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Building Overview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55000" y="17526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Features</a:t>
            </a:r>
          </a:p>
          <a:p>
            <a:r>
              <a:rPr lang="en-US" sz="3200" dirty="0" smtClean="0"/>
              <a:t>Location</a:t>
            </a:r>
          </a:p>
          <a:p>
            <a:r>
              <a:rPr lang="en-US" sz="3200" dirty="0" smtClean="0"/>
              <a:t>Project Team</a:t>
            </a:r>
          </a:p>
          <a:p>
            <a:r>
              <a:rPr lang="en-US" sz="3200" dirty="0" smtClean="0"/>
              <a:t>Structural </a:t>
            </a:r>
            <a:r>
              <a:rPr lang="en-US" sz="3200" dirty="0" smtClean="0"/>
              <a:t>System</a:t>
            </a:r>
            <a:endParaRPr lang="en-US" sz="32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 l="75232" t="61471" r="17188" b="18750"/>
          <a:stretch>
            <a:fillRect/>
          </a:stretch>
        </p:blipFill>
        <p:spPr bwMode="auto">
          <a:xfrm>
            <a:off x="3657600" y="381000"/>
            <a:ext cx="4038600" cy="421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9" name="TextBox 18"/>
          <p:cNvSpPr txBox="1"/>
          <p:nvPr/>
        </p:nvSpPr>
        <p:spPr>
          <a:xfrm>
            <a:off x="2667000" y="4795897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Size: 479,000 S.F.</a:t>
            </a:r>
          </a:p>
          <a:p>
            <a:r>
              <a:rPr lang="en-US" sz="2800" dirty="0" smtClean="0"/>
              <a:t>Cost: $94 Million</a:t>
            </a:r>
          </a:p>
          <a:p>
            <a:r>
              <a:rPr lang="en-US" sz="2800" dirty="0" smtClean="0"/>
              <a:t>Dates of Construction: </a:t>
            </a:r>
          </a:p>
          <a:p>
            <a:r>
              <a:rPr lang="en-US" sz="2800" dirty="0" smtClean="0"/>
              <a:t>	May 2006 – February 2009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20800" y="0"/>
            <a:ext cx="4267200" cy="393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Box 20"/>
          <p:cNvSpPr txBox="1"/>
          <p:nvPr/>
        </p:nvSpPr>
        <p:spPr>
          <a:xfrm>
            <a:off x="8915400" y="381000"/>
            <a:ext cx="525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15 - Story, U-shaped residential tower consisting of 432 units within a world-class urban development.  </a:t>
            </a:r>
          </a:p>
          <a:p>
            <a:endParaRPr lang="en-US" sz="28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8991600" y="2590800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2 - levels of underground parking</a:t>
            </a:r>
          </a:p>
          <a:p>
            <a:endParaRPr lang="en-US" sz="28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8915400" y="39624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1,000 S.F. pool located on the 13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floor.</a:t>
            </a:r>
          </a:p>
          <a:p>
            <a:endParaRPr lang="en-US" sz="28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Building </a:t>
            </a:r>
            <a:r>
              <a:rPr lang="en-US" sz="2000" b="1" dirty="0" smtClean="0">
                <a:solidFill>
                  <a:schemeClr val="bg1"/>
                </a:solidFill>
              </a:rPr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2" grpId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820400" y="2209800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 will decrease duration of construction of the structure by 4 - months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0"/>
            <a:ext cx="510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Existing Building Schedule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20400" y="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 Schedule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371095" y="-18295"/>
            <a:ext cx="484020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1304808" y="125192"/>
            <a:ext cx="474618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Construction </a:t>
            </a:r>
            <a:r>
              <a:rPr lang="en-US" sz="2000" b="1" dirty="0" smtClean="0">
                <a:solidFill>
                  <a:schemeClr val="bg1"/>
                </a:solidFill>
              </a:rPr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726400" y="17526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Cost Analysis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Scheduling Impacts</a:t>
            </a:r>
          </a:p>
          <a:p>
            <a:r>
              <a:rPr lang="en-US" sz="3200" dirty="0" smtClean="0"/>
              <a:t>Estimated Revenue </a:t>
            </a:r>
            <a:endParaRPr lang="en-US" sz="3200" dirty="0" smtClean="0"/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26400" y="457200"/>
            <a:ext cx="5187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Construction Breadth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7" grpId="0"/>
      <p:bldP spid="1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95400" y="-8458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639800" y="8534400"/>
            <a:ext cx="541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Proposed building will decrease duration of construction of the structure by 4 - months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0"/>
            <a:ext cx="5105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 Existing Building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Rent Generated per Month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990600"/>
            <a:ext cx="625565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15600" y="1066800"/>
            <a:ext cx="675132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5562600" y="5257800"/>
            <a:ext cx="457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487400" y="5410200"/>
            <a:ext cx="457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383000" y="5410200"/>
            <a:ext cx="914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305800" y="5257800"/>
            <a:ext cx="762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277600" y="0"/>
            <a:ext cx="5105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 Proposed Building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Rent Generated per Month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/>
          <a:srcRect l="4762" t="27819" r="9524" b="16541"/>
          <a:stretch>
            <a:fillRect/>
          </a:stretch>
        </p:blipFill>
        <p:spPr bwMode="auto">
          <a:xfrm>
            <a:off x="12344400" y="1143000"/>
            <a:ext cx="137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Construction </a:t>
            </a:r>
            <a:r>
              <a:rPr lang="en-US" sz="2000" b="1" dirty="0" smtClean="0">
                <a:solidFill>
                  <a:schemeClr val="bg1"/>
                </a:solidFill>
              </a:rPr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726400" y="17526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Cost Analysis</a:t>
            </a:r>
          </a:p>
          <a:p>
            <a:r>
              <a:rPr lang="en-US" sz="3200" dirty="0" smtClean="0"/>
              <a:t>Scheduling Impacts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Estimated Revenue 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26400" y="457200"/>
            <a:ext cx="5187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Construction Breadth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8" grpId="1" animBg="1"/>
      <p:bldP spid="21" grpId="0" animBg="1"/>
      <p:bldP spid="21" grpId="1" animBg="1"/>
      <p:bldP spid="22" grpId="0" animBg="1"/>
      <p:bldP spid="23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2800" y="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Revenue generated by Rent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77600" y="0"/>
            <a:ext cx="5105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 Proposed Building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Rent Generated per Month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990600"/>
            <a:ext cx="6003749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 l="56875" t="53125" r="15625" b="33692"/>
          <a:stretch>
            <a:fillRect/>
          </a:stretch>
        </p:blipFill>
        <p:spPr bwMode="auto">
          <a:xfrm>
            <a:off x="9753600" y="1676400"/>
            <a:ext cx="8382000" cy="160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13030200" y="2819400"/>
            <a:ext cx="1371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4782800" y="2590800"/>
            <a:ext cx="1371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030200" y="3048000"/>
            <a:ext cx="1371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535400" y="2590800"/>
            <a:ext cx="1447800" cy="457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Construction </a:t>
            </a:r>
            <a:r>
              <a:rPr lang="en-US" sz="2000" b="1" dirty="0" smtClean="0">
                <a:solidFill>
                  <a:schemeClr val="bg1"/>
                </a:solidFill>
              </a:rPr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26400" y="17526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Cost Analysis</a:t>
            </a:r>
          </a:p>
          <a:p>
            <a:r>
              <a:rPr lang="en-US" sz="3200" dirty="0" smtClean="0"/>
              <a:t>Scheduling Impacts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Estimated Revenue 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726400" y="457200"/>
            <a:ext cx="5187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Construction Breadth</a:t>
            </a:r>
            <a:endParaRPr lang="en-US" sz="4400" dirty="0">
              <a:latin typeface="Californian FB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964400" y="381000"/>
            <a:ext cx="607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Conclusion and Summary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21600" y="1676401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Architectural Breadth</a:t>
            </a:r>
          </a:p>
          <a:p>
            <a:r>
              <a:rPr lang="en-US" sz="3200" dirty="0" smtClean="0"/>
              <a:t>Structural Depth</a:t>
            </a:r>
          </a:p>
          <a:p>
            <a:r>
              <a:rPr lang="en-US" sz="3200" dirty="0" smtClean="0"/>
              <a:t>Construction Breadth</a:t>
            </a:r>
          </a:p>
          <a:p>
            <a:r>
              <a:rPr lang="en-US" sz="3200" dirty="0" smtClean="0"/>
              <a:t>Overall Conclusion</a:t>
            </a:r>
            <a:endParaRPr lang="en-US" sz="3200" dirty="0" smtClean="0"/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71800" y="762000"/>
            <a:ext cx="5181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Integrate a new column layout that coincides with existing building architecture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Improve overall quality of floor plans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Design apartments that  meet square footage requirements while maintaining style, shape, and overall quality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0"/>
            <a:ext cx="3647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Architectural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06400" y="0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72800" y="0"/>
            <a:ext cx="731520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</a:t>
            </a:r>
            <a:r>
              <a:rPr lang="en-US" sz="2800" dirty="0" smtClean="0"/>
              <a:t>17’ X 28’ bays with </a:t>
            </a:r>
            <a:r>
              <a:rPr lang="en-US" sz="2800" dirty="0" smtClean="0"/>
              <a:t>b</a:t>
            </a:r>
            <a:r>
              <a:rPr lang="en-US" sz="2800" dirty="0" smtClean="0"/>
              <a:t>raced frames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Gained an additional 45,000 S.F. which resulted in 70 more apartments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 Corridors were shortened and opened up to prevent the feeling of walking through a tunnel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An additional elevator was integrated with proposed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Architecture not only complied with square footages, but provided more variety, i.e. non-typical apartments, option of a 3-bedroom and also used the concept of mirroring </a:t>
            </a:r>
            <a:r>
              <a:rPr lang="en-US" sz="2800" dirty="0" smtClean="0"/>
              <a:t> apartments to save money on construction costs.</a:t>
            </a:r>
            <a:endParaRPr lang="en-US" sz="2800" dirty="0" smtClean="0"/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030200" y="0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125200" y="0"/>
            <a:ext cx="701040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</a:t>
            </a:r>
            <a:r>
              <a:rPr lang="en-US" sz="2800" dirty="0" smtClean="0"/>
              <a:t>Foundations will not significantly change due to the loading on columns and weight of the building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Rolled W12 shapes were spliced and redesigned every 4- floors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8” x 4’0” Hollow core planks with a 2” topping spanned 28’, while DB9 X46 beams spanned 17’.  Typical grout; 6ksi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Lateral system consisted of 20 specially concentric braced frames that resisted strength and met </a:t>
            </a:r>
            <a:r>
              <a:rPr lang="en-US" sz="2800" dirty="0" err="1" smtClean="0"/>
              <a:t>servicability</a:t>
            </a:r>
            <a:r>
              <a:rPr lang="en-US" sz="2800" dirty="0" smtClean="0"/>
              <a:t> requirements for drift due to seismic and wind loads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762000"/>
            <a:ext cx="5181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Design floor system and supporting elements  to resist gravity loading for the proposed building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Design a lateral system that will resist wind and seismic forces due to strength and </a:t>
            </a:r>
            <a:r>
              <a:rPr lang="en-US" sz="2800" dirty="0" err="1" smtClean="0"/>
              <a:t>servicability</a:t>
            </a:r>
            <a:r>
              <a:rPr lang="en-US" sz="2800" dirty="0" smtClean="0"/>
              <a:t> for the proposed structure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352800" y="0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Structural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964400" y="381000"/>
            <a:ext cx="607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Conclusion and Summary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421600" y="1676401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Architectural Breadth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Structural Depth</a:t>
            </a:r>
          </a:p>
          <a:p>
            <a:r>
              <a:rPr lang="en-US" sz="3200" dirty="0" smtClean="0"/>
              <a:t>Construction Breadth</a:t>
            </a:r>
          </a:p>
          <a:p>
            <a:r>
              <a:rPr lang="en-US" sz="3200" dirty="0" smtClean="0"/>
              <a:t>Overall Conclusion</a:t>
            </a:r>
            <a:endParaRPr lang="en-US" sz="3200" dirty="0" smtClean="0"/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487400" y="0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72800" y="0"/>
            <a:ext cx="731520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Proposed building system was found to be approximately 25% more expensive to construct upfront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Proposed system was estimated to cost $7,876,923.00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Highly probable that the proposed building will be completed at least 4- months earlier than existing building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The addition apartments will generate enough reven</a:t>
            </a:r>
            <a:r>
              <a:rPr lang="en-US" sz="2800" dirty="0" smtClean="0"/>
              <a:t>ue to offset the cost of construction and additionally save the owner $750,000,000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Additional revenue for the 70 additional apartments will generate income throughout the life of the building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0"/>
            <a:ext cx="3669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Construction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1219200"/>
            <a:ext cx="518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smtClean="0"/>
              <a:t>Accelerate the speed of construction and save the owner as much money as possible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964400" y="381000"/>
            <a:ext cx="607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Conclusion and Summary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421600" y="1676401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Architectural Breadth</a:t>
            </a:r>
          </a:p>
          <a:p>
            <a:r>
              <a:rPr lang="en-US" sz="3200" dirty="0" smtClean="0"/>
              <a:t>Structural Depth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Construction Breadth</a:t>
            </a:r>
          </a:p>
          <a:p>
            <a:r>
              <a:rPr lang="en-US" sz="3200" dirty="0" smtClean="0"/>
              <a:t>Overall Conclusion</a:t>
            </a:r>
            <a:endParaRPr lang="en-US" sz="3200" dirty="0" smtClean="0"/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8153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33800" y="-584775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10800" y="0"/>
            <a:ext cx="7746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Overall Conclusion and Recommendation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6600" y="302359"/>
            <a:ext cx="6019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Changing the current structural system of a two-way flat plate post-tensioned slab with shear walls to a precast girder-slab floor utilizing braced frames would save the owner approximately $750,000 and improve the overall floor plan.  This number does not include the future revenue generated by the 70 additional apartment throughout the life of the building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114800" y="381000"/>
            <a:ext cx="382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Thesis Assumptions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9000" y="990600"/>
            <a:ext cx="5105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Assume that the two levels of underground parking will be capable of being integrated within the proposed column layout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The existing floor located on the 13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floor will be capable of being relocated to the connecting community center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964400" y="381000"/>
            <a:ext cx="607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Conclusion and Summary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21600" y="1676401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Architectural Breadth</a:t>
            </a:r>
          </a:p>
          <a:p>
            <a:r>
              <a:rPr lang="en-US" sz="3200" dirty="0" smtClean="0"/>
              <a:t>Structural Depth</a:t>
            </a:r>
          </a:p>
          <a:p>
            <a:r>
              <a:rPr lang="en-US" sz="3200" dirty="0" smtClean="0"/>
              <a:t>Construction Breadth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Overall Conclusion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600" dirty="0" smtClean="0"/>
          </a:p>
          <a:p>
            <a:endParaRPr lang="en-US" sz="36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7339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Acknowledgements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14800" y="381000"/>
            <a:ext cx="373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Acknowledgements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990600"/>
            <a:ext cx="6400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My </a:t>
            </a:r>
            <a:r>
              <a:rPr lang="en-US" sz="2800" dirty="0" smtClean="0"/>
              <a:t>parents, Stuart and Jacqueline </a:t>
            </a:r>
            <a:r>
              <a:rPr lang="en-US" sz="2800" dirty="0" smtClean="0"/>
              <a:t>  	</a:t>
            </a:r>
            <a:r>
              <a:rPr lang="en-US" sz="2800" dirty="0" err="1" smtClean="0"/>
              <a:t>Krasavage</a:t>
            </a:r>
            <a:endParaRPr lang="en-US" sz="2800" dirty="0" smtClean="0"/>
          </a:p>
          <a:p>
            <a:r>
              <a:rPr lang="en-US" sz="2800" dirty="0" smtClean="0"/>
              <a:t>• </a:t>
            </a:r>
            <a:r>
              <a:rPr lang="en-US" sz="2800" dirty="0" smtClean="0"/>
              <a:t>Turner </a:t>
            </a:r>
            <a:r>
              <a:rPr lang="en-US" sz="2800" dirty="0" smtClean="0"/>
              <a:t>Construction</a:t>
            </a:r>
            <a:endParaRPr lang="en-US" sz="2800" dirty="0" smtClean="0"/>
          </a:p>
          <a:p>
            <a:r>
              <a:rPr lang="en-US" sz="2800" dirty="0" smtClean="0"/>
              <a:t>• Richard </a:t>
            </a:r>
            <a:r>
              <a:rPr lang="en-US" sz="2800" dirty="0" smtClean="0"/>
              <a:t>Murphy</a:t>
            </a:r>
            <a:endParaRPr lang="en-US" sz="2800" dirty="0" smtClean="0"/>
          </a:p>
          <a:p>
            <a:r>
              <a:rPr lang="en-US" sz="2800" dirty="0" smtClean="0"/>
              <a:t>• Dr. Ali </a:t>
            </a:r>
            <a:r>
              <a:rPr lang="en-US" sz="2800" dirty="0" err="1" smtClean="0"/>
              <a:t>Memari</a:t>
            </a:r>
            <a:endParaRPr lang="en-US" sz="2800" dirty="0" smtClean="0"/>
          </a:p>
          <a:p>
            <a:r>
              <a:rPr lang="en-US" sz="2800" dirty="0" smtClean="0"/>
              <a:t>• </a:t>
            </a:r>
            <a:r>
              <a:rPr lang="en-US" sz="2800" dirty="0" smtClean="0"/>
              <a:t>Professor Robert J. </a:t>
            </a:r>
            <a:r>
              <a:rPr lang="en-US" sz="2800" dirty="0" smtClean="0"/>
              <a:t>Holland</a:t>
            </a:r>
            <a:endParaRPr lang="en-US" sz="2800" dirty="0" smtClean="0"/>
          </a:p>
          <a:p>
            <a:r>
              <a:rPr lang="en-US" sz="2800" dirty="0" smtClean="0"/>
              <a:t>• John </a:t>
            </a:r>
            <a:r>
              <a:rPr lang="en-US" sz="2800" dirty="0" err="1" smtClean="0"/>
              <a:t>Matuszewski</a:t>
            </a:r>
            <a:r>
              <a:rPr lang="en-US" sz="2800" dirty="0" smtClean="0"/>
              <a:t> &amp; </a:t>
            </a:r>
            <a:r>
              <a:rPr lang="en-US" sz="2800" dirty="0" smtClean="0"/>
              <a:t>Neil Atkinson</a:t>
            </a:r>
            <a:endParaRPr lang="en-US" sz="2800" dirty="0" smtClean="0"/>
          </a:p>
          <a:p>
            <a:r>
              <a:rPr lang="en-US" sz="2800" dirty="0" smtClean="0"/>
              <a:t>• </a:t>
            </a:r>
            <a:r>
              <a:rPr lang="en-US" sz="2800" dirty="0" smtClean="0"/>
              <a:t>All industry </a:t>
            </a:r>
            <a:r>
              <a:rPr lang="en-US" sz="2800" dirty="0" smtClean="0"/>
              <a:t>professionals that 	provided information</a:t>
            </a:r>
          </a:p>
          <a:p>
            <a:r>
              <a:rPr lang="en-US" sz="2800" dirty="0" smtClean="0"/>
              <a:t>• </a:t>
            </a:r>
            <a:r>
              <a:rPr lang="en-US" sz="2800" dirty="0" smtClean="0"/>
              <a:t>All AE professors</a:t>
            </a:r>
            <a:endParaRPr lang="en-US" sz="2800" dirty="0" smtClean="0"/>
          </a:p>
          <a:p>
            <a:r>
              <a:rPr lang="en-US" sz="2800" dirty="0" smtClean="0"/>
              <a:t>• </a:t>
            </a:r>
            <a:r>
              <a:rPr lang="en-US" sz="2800" dirty="0" smtClean="0"/>
              <a:t>Fellow 5th year Architectural </a:t>
            </a:r>
            <a:r>
              <a:rPr lang="en-US" sz="2800" dirty="0" smtClean="0"/>
              <a:t>	Engineering</a:t>
            </a:r>
            <a:endParaRPr lang="en-US" sz="2800" dirty="0"/>
          </a:p>
        </p:txBody>
      </p:sp>
      <p:pic>
        <p:nvPicPr>
          <p:cNvPr id="21" name="Picture 20" descr="questonm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0"/>
            <a:ext cx="4572000" cy="68499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Questions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88400" y="381000"/>
            <a:ext cx="2513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Questions</a:t>
            </a:r>
            <a:endParaRPr lang="en-US" sz="4400" dirty="0">
              <a:latin typeface="Californian FB" pitchFamily="18" charset="0"/>
            </a:endParaRPr>
          </a:p>
        </p:txBody>
      </p:sp>
      <p:pic>
        <p:nvPicPr>
          <p:cNvPr id="29" name="Picture 28" descr="questonm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0" y="1524000"/>
            <a:ext cx="2514600" cy="3767458"/>
          </a:xfrm>
          <a:prstGeom prst="rect">
            <a:avLst/>
          </a:prstGeom>
        </p:spPr>
      </p:pic>
      <p:pic>
        <p:nvPicPr>
          <p:cNvPr id="30" name="Picture 29" descr="questonm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24000"/>
            <a:ext cx="2514600" cy="3767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6" grpId="1"/>
      <p:bldP spid="27" grpId="0"/>
      <p:bldP spid="27" grpId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45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Building Overview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87200" y="1752600"/>
            <a:ext cx="6173937" cy="47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/>
          <a:srcRect l="66875" t="32031" r="1250" b="5469"/>
          <a:stretch>
            <a:fillRect/>
          </a:stretch>
        </p:blipFill>
        <p:spPr bwMode="auto">
          <a:xfrm>
            <a:off x="2895600" y="685800"/>
            <a:ext cx="592645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9448800" y="381000"/>
            <a:ext cx="3429000" cy="347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Building </a:t>
            </a:r>
            <a:r>
              <a:rPr lang="en-US" sz="2000" b="1" dirty="0" smtClean="0">
                <a:solidFill>
                  <a:schemeClr val="bg1"/>
                </a:solidFill>
              </a:rPr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55000" y="17526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Features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L</a:t>
            </a:r>
            <a:r>
              <a:rPr lang="en-US" sz="3200" b="1" dirty="0" smtClean="0">
                <a:solidFill>
                  <a:srgbClr val="FFFF00"/>
                </a:solidFill>
              </a:rPr>
              <a:t>ocation</a:t>
            </a:r>
          </a:p>
          <a:p>
            <a:r>
              <a:rPr lang="en-US" sz="3200" dirty="0" smtClean="0"/>
              <a:t>Project Team</a:t>
            </a:r>
          </a:p>
          <a:p>
            <a:r>
              <a:rPr lang="en-US" sz="3200" dirty="0" smtClean="0"/>
              <a:t>Structural </a:t>
            </a:r>
            <a:r>
              <a:rPr lang="en-US" sz="3200" dirty="0" smtClean="0"/>
              <a:t>System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45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Building Overview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67000" y="457200"/>
            <a:ext cx="6324600" cy="640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Owner/Developer:</a:t>
            </a:r>
          </a:p>
          <a:p>
            <a:r>
              <a:rPr lang="en-US" sz="2400" dirty="0" smtClean="0"/>
              <a:t>	Archstone-Smith</a:t>
            </a:r>
          </a:p>
          <a:p>
            <a:r>
              <a:rPr lang="en-US" sz="2400" dirty="0" smtClean="0"/>
              <a:t>Architect:</a:t>
            </a:r>
          </a:p>
          <a:p>
            <a:r>
              <a:rPr lang="en-US" sz="2400" dirty="0" smtClean="0"/>
              <a:t>	SK&amp;I Architectural Design Group</a:t>
            </a:r>
          </a:p>
          <a:p>
            <a:r>
              <a:rPr lang="en-US" sz="2400" dirty="0" smtClean="0"/>
              <a:t>Landscape Architect:</a:t>
            </a:r>
          </a:p>
          <a:p>
            <a:r>
              <a:rPr lang="en-US" sz="2400" dirty="0" smtClean="0"/>
              <a:t>	Carol R. Johnson Associates</a:t>
            </a:r>
          </a:p>
          <a:p>
            <a:r>
              <a:rPr lang="en-US" sz="2400" dirty="0" smtClean="0"/>
              <a:t>Structural Engineer: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Smislova</a:t>
            </a:r>
            <a:r>
              <a:rPr lang="en-US" sz="2400" dirty="0" smtClean="0"/>
              <a:t>, </a:t>
            </a:r>
            <a:r>
              <a:rPr lang="en-US" sz="2400" dirty="0" err="1" smtClean="0"/>
              <a:t>Kehnemur</a:t>
            </a:r>
            <a:r>
              <a:rPr lang="en-US" sz="2400" dirty="0" smtClean="0"/>
              <a:t>, &amp; Associates</a:t>
            </a:r>
          </a:p>
          <a:p>
            <a:r>
              <a:rPr lang="en-US" sz="2400" dirty="0" smtClean="0"/>
              <a:t>MEP Engineer:</a:t>
            </a:r>
          </a:p>
          <a:p>
            <a:r>
              <a:rPr lang="en-US" sz="2400" dirty="0" smtClean="0"/>
              <a:t>	GHT Limited</a:t>
            </a:r>
          </a:p>
          <a:p>
            <a:r>
              <a:rPr lang="en-US" sz="2400" dirty="0" smtClean="0"/>
              <a:t>Civil Engineer: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Loiederman</a:t>
            </a:r>
            <a:r>
              <a:rPr lang="en-US" sz="2400" dirty="0" smtClean="0"/>
              <a:t> </a:t>
            </a:r>
            <a:r>
              <a:rPr lang="en-US" sz="2400" dirty="0" err="1" smtClean="0"/>
              <a:t>Soltesz</a:t>
            </a:r>
            <a:r>
              <a:rPr lang="en-US" sz="2400" dirty="0" smtClean="0"/>
              <a:t> Associates</a:t>
            </a:r>
          </a:p>
          <a:p>
            <a:r>
              <a:rPr lang="en-US" sz="2400" dirty="0" smtClean="0"/>
              <a:t>Interior Designers:</a:t>
            </a:r>
          </a:p>
          <a:p>
            <a:r>
              <a:rPr lang="en-US" sz="2400" dirty="0" smtClean="0"/>
              <a:t>	Handel Architects</a:t>
            </a:r>
          </a:p>
          <a:p>
            <a:r>
              <a:rPr lang="en-US" sz="2400" dirty="0" smtClean="0"/>
              <a:t>General Contractor:</a:t>
            </a:r>
          </a:p>
          <a:p>
            <a:r>
              <a:rPr lang="en-US" sz="2400" dirty="0" smtClean="0"/>
              <a:t>	Turner Construction</a:t>
            </a:r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296400" y="1981200"/>
            <a:ext cx="4968027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SK&amp;I Architectural Design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58800" y="914400"/>
            <a:ext cx="1828800" cy="58477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 Owner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4706600" y="4343400"/>
            <a:ext cx="2258952" cy="43088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Subcontractors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0" y="4343400"/>
            <a:ext cx="44958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/>
              <a:t>Smislova</a:t>
            </a:r>
            <a:r>
              <a:rPr lang="en-US" sz="2000" dirty="0" smtClean="0"/>
              <a:t>, </a:t>
            </a:r>
            <a:r>
              <a:rPr lang="en-US" sz="2000" dirty="0" err="1" smtClean="0"/>
              <a:t>Kehnemur</a:t>
            </a:r>
            <a:r>
              <a:rPr lang="en-US" sz="2000" dirty="0" smtClean="0"/>
              <a:t>, &amp; Associates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9372600" y="3200400"/>
            <a:ext cx="1828800" cy="43088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GHT Limited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782800" y="1981200"/>
            <a:ext cx="3060453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Turner Construction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1658600" y="5257800"/>
            <a:ext cx="4191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/>
              <a:t>Loiederman</a:t>
            </a:r>
            <a:r>
              <a:rPr lang="en-US" sz="2000" dirty="0" smtClean="0"/>
              <a:t> </a:t>
            </a:r>
            <a:r>
              <a:rPr lang="en-US" sz="2000" dirty="0" err="1" smtClean="0"/>
              <a:t>Soltesz</a:t>
            </a:r>
            <a:r>
              <a:rPr lang="en-US" sz="2000" dirty="0" smtClean="0"/>
              <a:t> Associates</a:t>
            </a:r>
            <a:endParaRPr lang="en-US" dirty="0"/>
          </a:p>
        </p:txBody>
      </p:sp>
      <p:cxnSp>
        <p:nvCxnSpPr>
          <p:cNvPr id="42" name="Elbow Connector 41"/>
          <p:cNvCxnSpPr>
            <a:stCxn id="19" idx="2"/>
            <a:endCxn id="18" idx="0"/>
          </p:cNvCxnSpPr>
          <p:nvPr/>
        </p:nvCxnSpPr>
        <p:spPr>
          <a:xfrm rot="5400000">
            <a:off x="12735795" y="543794"/>
            <a:ext cx="482025" cy="239278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9" idx="2"/>
            <a:endCxn id="23" idx="0"/>
          </p:cNvCxnSpPr>
          <p:nvPr/>
        </p:nvCxnSpPr>
        <p:spPr>
          <a:xfrm rot="16200000" flipH="1">
            <a:off x="15002101" y="670273"/>
            <a:ext cx="482025" cy="21398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8" idx="2"/>
            <a:endCxn id="22" idx="0"/>
          </p:cNvCxnSpPr>
          <p:nvPr/>
        </p:nvCxnSpPr>
        <p:spPr>
          <a:xfrm rot="5400000">
            <a:off x="10654940" y="2074925"/>
            <a:ext cx="757535" cy="149341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8" idx="2"/>
            <a:endCxn id="27" idx="0"/>
          </p:cNvCxnSpPr>
          <p:nvPr/>
        </p:nvCxnSpPr>
        <p:spPr>
          <a:xfrm rot="16200000" flipH="1">
            <a:off x="11359790" y="2863489"/>
            <a:ext cx="2814935" cy="197368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20" idx="0"/>
            <a:endCxn id="23" idx="2"/>
          </p:cNvCxnSpPr>
          <p:nvPr/>
        </p:nvCxnSpPr>
        <p:spPr>
          <a:xfrm rot="5400000" flipH="1" flipV="1">
            <a:off x="15124284" y="3154658"/>
            <a:ext cx="1900535" cy="47695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stCxn id="18" idx="2"/>
          </p:cNvCxnSpPr>
          <p:nvPr/>
        </p:nvCxnSpPr>
        <p:spPr>
          <a:xfrm rot="5400000">
            <a:off x="10616840" y="3103625"/>
            <a:ext cx="1824335" cy="50281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Building </a:t>
            </a:r>
            <a:r>
              <a:rPr lang="en-US" sz="2000" b="1" dirty="0" smtClean="0">
                <a:solidFill>
                  <a:schemeClr val="bg1"/>
                </a:solidFill>
              </a:rPr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55000" y="17526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Features</a:t>
            </a:r>
          </a:p>
          <a:p>
            <a:r>
              <a:rPr lang="en-US" sz="3200" dirty="0" smtClean="0"/>
              <a:t>Location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Project Team</a:t>
            </a:r>
          </a:p>
          <a:p>
            <a:r>
              <a:rPr lang="en-US" sz="3200" dirty="0" smtClean="0"/>
              <a:t>Structural </a:t>
            </a:r>
            <a:r>
              <a:rPr lang="en-US" sz="3200" dirty="0" smtClean="0"/>
              <a:t>System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68000" y="-7848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45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Building Overview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3200" y="1371600"/>
            <a:ext cx="541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foundations  consist of spread and combined footings. These footings are typically </a:t>
            </a:r>
          </a:p>
          <a:p>
            <a:r>
              <a:rPr lang="en-US" sz="2800" dirty="0" smtClean="0"/>
              <a:t>12’ X 12’ by 24” thick. 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038600" y="609600"/>
            <a:ext cx="243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Foundations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06000" y="1447800"/>
            <a:ext cx="708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Flat plate 7 ½” thick unbounded post‐tension slabs, with  two‐way bottom reinforcement of #4@24” continuous bars each way. </a:t>
            </a:r>
          </a:p>
          <a:p>
            <a:endParaRPr lang="en-US" sz="2800" dirty="0" smtClean="0"/>
          </a:p>
          <a:p>
            <a:r>
              <a:rPr lang="en-US" sz="2800" dirty="0" smtClean="0"/>
              <a:t>Normal weight concrete at 5000 psi. </a:t>
            </a:r>
          </a:p>
          <a:p>
            <a:endParaRPr lang="en-US" sz="2800" dirty="0" smtClean="0"/>
          </a:p>
          <a:p>
            <a:r>
              <a:rPr lang="en-US" sz="2800" dirty="0" smtClean="0"/>
              <a:t>The post‐tension cables consist of uniform tendons being pulled in the S‐N direction and the banded tendons are in the pulled in the W‐E direction of the building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11506200" y="609600"/>
            <a:ext cx="2712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Typical Floors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19400" y="4267200"/>
            <a:ext cx="571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Reinforced concrete columns that are typically 16”x28” and 16”x32”. The typical reinforcement is 8 #7 or 8 #8 bars, but varies throughout typical levels.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4267200" y="3581400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Columns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Building </a:t>
            </a:r>
            <a:r>
              <a:rPr lang="en-US" sz="2000" b="1" dirty="0" smtClean="0">
                <a:solidFill>
                  <a:schemeClr val="bg1"/>
                </a:solidFill>
              </a:rPr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55000" y="17526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Features</a:t>
            </a:r>
          </a:p>
          <a:p>
            <a:r>
              <a:rPr lang="en-US" sz="3200" dirty="0" smtClean="0"/>
              <a:t>Location</a:t>
            </a:r>
          </a:p>
          <a:p>
            <a:r>
              <a:rPr lang="en-US" sz="3200" dirty="0" smtClean="0"/>
              <a:t>Project Team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Structural </a:t>
            </a:r>
            <a:r>
              <a:rPr lang="en-US" sz="3200" b="1" dirty="0" smtClean="0">
                <a:solidFill>
                  <a:srgbClr val="FFFF00"/>
                </a:solidFill>
              </a:rPr>
              <a:t>System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86800" y="-79248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445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Building Overview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3200" y="1371600"/>
            <a:ext cx="541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Concrete shear walls around the two elevator cores.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Three other shear walls spread out on the west wing side of the building.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Typical thickness of each shear wall is approximately 12”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038600" y="609600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Lateral System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1200" y="1600200"/>
            <a:ext cx="811652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Building </a:t>
            </a:r>
            <a:r>
              <a:rPr lang="en-US" sz="2000" b="1" dirty="0" smtClean="0">
                <a:solidFill>
                  <a:schemeClr val="bg1"/>
                </a:solidFill>
              </a:rPr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55000" y="17526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Features</a:t>
            </a:r>
          </a:p>
          <a:p>
            <a:r>
              <a:rPr lang="en-US" sz="3200" dirty="0" smtClean="0"/>
              <a:t>Location</a:t>
            </a:r>
          </a:p>
          <a:p>
            <a:r>
              <a:rPr lang="en-US" sz="3200" dirty="0" smtClean="0"/>
              <a:t>Project Team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Structural </a:t>
            </a:r>
            <a:r>
              <a:rPr lang="en-US" sz="3200" b="1" dirty="0" smtClean="0">
                <a:solidFill>
                  <a:srgbClr val="FFFF00"/>
                </a:solidFill>
              </a:rPr>
              <a:t>System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087600" y="-8458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3978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Thesis Objective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16800" y="17526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Architectural Breadth </a:t>
            </a:r>
          </a:p>
          <a:p>
            <a:r>
              <a:rPr lang="en-US" sz="3200" dirty="0" smtClean="0"/>
              <a:t>Structural Depth</a:t>
            </a:r>
          </a:p>
          <a:p>
            <a:r>
              <a:rPr lang="en-US" sz="3200" dirty="0" smtClean="0"/>
              <a:t>Construction Breadth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71800" y="1066800"/>
            <a:ext cx="5181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Integrate a new column layout that coincides with existing building architecture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Improve overall quality of floor plans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Design apartments that  meet square footage requirements while maintaining style, shape, and overall quality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505200" y="533400"/>
            <a:ext cx="3647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Architectural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82400" y="1219200"/>
            <a:ext cx="5181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Design floor system and supporting elements  to resist gravity loading for the proposed building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Design a lateral system that will resist wind and seismic forces due to strength and </a:t>
            </a:r>
            <a:r>
              <a:rPr lang="en-US" sz="2800" dirty="0" err="1" smtClean="0"/>
              <a:t>servicability</a:t>
            </a:r>
            <a:r>
              <a:rPr lang="en-US" sz="2800" dirty="0" smtClean="0"/>
              <a:t> for the proposed structure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1811000" y="457200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Structural Goals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8" name="Picture 27" descr="WPprogress110507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28800"/>
            <a:ext cx="5638800" cy="4229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29000" y="609600"/>
            <a:ext cx="3669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Construction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0" y="1981200"/>
            <a:ext cx="449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/>
              <a:t>Accelerate the speed of construction and save the owner as much money as possible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33" name="Picture 32" descr="IMG_06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0" y="1447800"/>
            <a:ext cx="6324600" cy="4743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b="1" i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Thesis Objective</a:t>
            </a:r>
          </a:p>
          <a:p>
            <a:endParaRPr lang="en-US" sz="2000" dirty="0" smtClean="0"/>
          </a:p>
          <a:p>
            <a:r>
              <a:rPr lang="en-US" sz="2000" dirty="0" smtClean="0"/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26" grpId="1"/>
      <p:bldP spid="26" grpId="2"/>
      <p:bldP spid="27" grpId="0"/>
      <p:bldP spid="27" grpId="1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840200" y="-83820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30000"/>
          </a:blip>
          <a:srcRect l="56875" t="16016" r="15313" b="75781"/>
          <a:stretch>
            <a:fillRect/>
          </a:stretch>
        </p:blipFill>
        <p:spPr bwMode="auto">
          <a:xfrm>
            <a:off x="18211800" y="5770224"/>
            <a:ext cx="9220200" cy="10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8288000" y="0"/>
            <a:ext cx="9144000" cy="1143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26400" y="457200"/>
            <a:ext cx="5182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fornian FB" pitchFamily="18" charset="0"/>
              </a:rPr>
              <a:t>Architectural Breadth</a:t>
            </a:r>
            <a:endParaRPr lang="en-US" sz="4400" dirty="0">
              <a:latin typeface="Californian FB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33800" y="457200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Thesis Assumptions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812000" y="15240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Proposed Layout </a:t>
            </a:r>
            <a:endParaRPr lang="en-US" sz="3200" dirty="0" smtClean="0"/>
          </a:p>
          <a:p>
            <a:r>
              <a:rPr lang="en-US" sz="3200" dirty="0" smtClean="0"/>
              <a:t>Building Dimensions</a:t>
            </a:r>
            <a:endParaRPr lang="en-US" sz="3200" dirty="0" smtClean="0"/>
          </a:p>
          <a:p>
            <a:r>
              <a:rPr lang="en-US" sz="3200" dirty="0" smtClean="0"/>
              <a:t>Square Footage</a:t>
            </a:r>
          </a:p>
          <a:p>
            <a:r>
              <a:rPr lang="en-US" sz="3200" dirty="0" smtClean="0"/>
              <a:t>Location of Lateral Resisting Elements</a:t>
            </a:r>
          </a:p>
          <a:p>
            <a:r>
              <a:rPr lang="en-US" sz="3200" dirty="0" smtClean="0"/>
              <a:t>Functionalism</a:t>
            </a:r>
          </a:p>
          <a:p>
            <a:r>
              <a:rPr lang="en-US" sz="3200" dirty="0" smtClean="0"/>
              <a:t>Inclusive Floor Plan</a:t>
            </a:r>
          </a:p>
          <a:p>
            <a:r>
              <a:rPr lang="en-US" sz="3200" dirty="0" smtClean="0"/>
              <a:t>Enlarged View of Typical Apartments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2800" y="16002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Assume that the two levels of underground parking will be capable of being integrating within the  proposed column layout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58400" y="1676400"/>
            <a:ext cx="739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smtClean="0"/>
              <a:t>existing pool located on the 13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floor will be capable of being relocated to the connecting community </a:t>
            </a:r>
            <a:r>
              <a:rPr lang="en-US" sz="3200" dirty="0" smtClean="0"/>
              <a:t>center</a:t>
            </a:r>
            <a:endParaRPr lang="en-US" sz="32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11582400" y="457200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Thesis Assumptions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609600"/>
            <a:ext cx="32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Building </a:t>
            </a:r>
            <a:r>
              <a:rPr lang="en-US" sz="2000" dirty="0" smtClean="0"/>
              <a:t>Overview</a:t>
            </a:r>
          </a:p>
          <a:p>
            <a:endParaRPr lang="en-US" sz="2000" dirty="0" smtClean="0"/>
          </a:p>
          <a:p>
            <a:r>
              <a:rPr lang="en-US" sz="2000" dirty="0" smtClean="0"/>
              <a:t>Thesis Objective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2000" dirty="0" smtClean="0"/>
          </a:p>
          <a:p>
            <a:r>
              <a:rPr lang="en-US" sz="2000" dirty="0" smtClean="0"/>
              <a:t>Structural Depth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Construction </a:t>
            </a:r>
            <a:r>
              <a:rPr lang="en-US" sz="2000" dirty="0" smtClean="0"/>
              <a:t>Breadth</a:t>
            </a:r>
          </a:p>
          <a:p>
            <a:endParaRPr lang="en-US" sz="2000" dirty="0" smtClean="0"/>
          </a:p>
          <a:p>
            <a:r>
              <a:rPr lang="en-US" sz="2000" dirty="0" smtClean="0"/>
              <a:t>Conclusions</a:t>
            </a:r>
          </a:p>
          <a:p>
            <a:endParaRPr lang="en-US" sz="2000" dirty="0" smtClean="0"/>
          </a:p>
          <a:p>
            <a:r>
              <a:rPr lang="en-US" sz="2000" dirty="0" smtClean="0"/>
              <a:t>Acknowledgements</a:t>
            </a:r>
          </a:p>
          <a:p>
            <a:endParaRPr lang="en-US" sz="2000" dirty="0" smtClean="0"/>
          </a:p>
          <a:p>
            <a:r>
              <a:rPr lang="en-US" sz="20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3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5294</TotalTime>
  <Words>2066</Words>
  <Application>Microsoft Office PowerPoint</Application>
  <PresentationFormat>Custom</PresentationFormat>
  <Paragraphs>1003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ksk165</cp:lastModifiedBy>
  <cp:revision>293</cp:revision>
  <dcterms:created xsi:type="dcterms:W3CDTF">2006-11-29T18:17:25Z</dcterms:created>
  <dcterms:modified xsi:type="dcterms:W3CDTF">2008-04-13T08:52:53Z</dcterms:modified>
</cp:coreProperties>
</file>